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86" r:id="rId6"/>
    <p:sldId id="287" r:id="rId7"/>
    <p:sldId id="288" r:id="rId8"/>
    <p:sldId id="289" r:id="rId9"/>
    <p:sldId id="290" r:id="rId10"/>
    <p:sldId id="262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93" r:id="rId23"/>
    <p:sldId id="29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</p:sldIdLst>
  <p:sldSz cx="18288000" cy="10287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DM Sans" pitchFamily="2" charset="0"/>
      <p:regular r:id="rId46"/>
      <p:bold r:id="rId47"/>
      <p:italic r:id="rId48"/>
      <p:boldItalic r:id="rId49"/>
    </p:embeddedFont>
    <p:embeddedFont>
      <p:font typeface="DM Sans Bold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60258" y="601426"/>
            <a:ext cx="3767485" cy="37674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94066" y="7473529"/>
            <a:ext cx="10699867" cy="693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STAJ BİLGİLENDİRME TOPLANTISI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09553" y="6615842"/>
            <a:ext cx="8236846" cy="397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799" dirty="0" err="1">
                <a:solidFill>
                  <a:srgbClr val="222B57"/>
                </a:solidFill>
                <a:latin typeface="DM Sans"/>
              </a:rPr>
              <a:t>Elektronik</a:t>
            </a:r>
            <a:r>
              <a:rPr lang="en-US" sz="2799" dirty="0">
                <a:solidFill>
                  <a:srgbClr val="222B57"/>
                </a:solidFill>
                <a:latin typeface="DM Sans"/>
              </a:rPr>
              <a:t> ve Haberleşme </a:t>
            </a:r>
            <a:r>
              <a:rPr lang="en-US" sz="2799" dirty="0" err="1">
                <a:solidFill>
                  <a:srgbClr val="222B57"/>
                </a:solidFill>
                <a:latin typeface="DM Sans"/>
              </a:rPr>
              <a:t>Mühendisliği</a:t>
            </a:r>
            <a:endParaRPr lang="en-US" sz="2799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17053" y="5181600"/>
            <a:ext cx="7621846" cy="627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</a:pPr>
            <a:r>
              <a:rPr lang="en-US" sz="4399">
                <a:solidFill>
                  <a:srgbClr val="222B57"/>
                </a:solidFill>
                <a:latin typeface="DM Sans Bold"/>
              </a:rPr>
              <a:t>Yıldız Teknik Üniversitesi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75503" y="5846999"/>
            <a:ext cx="6304946" cy="50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3599">
                <a:solidFill>
                  <a:srgbClr val="222B57"/>
                </a:solidFill>
                <a:latin typeface="DM Sans Bold"/>
              </a:rPr>
              <a:t>Elektrik-Elektronik Fakültesi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DCB57A3-CB7A-EC0B-F15D-81E443896688}"/>
              </a:ext>
            </a:extLst>
          </p:cNvPr>
          <p:cNvSpPr txBox="1"/>
          <p:nvPr/>
        </p:nvSpPr>
        <p:spPr>
          <a:xfrm>
            <a:off x="8227787" y="8428456"/>
            <a:ext cx="1832424" cy="397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799" dirty="0">
                <a:solidFill>
                  <a:srgbClr val="222B57"/>
                </a:solidFill>
                <a:latin typeface="DM Sans"/>
              </a:rPr>
              <a:t>31.05.2023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49255" y="4848102"/>
            <a:ext cx="8989489" cy="69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STAJ BELGELERİNİN TESLİMİ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163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8A47E10-A0CB-BA36-4C00-BEB8CDD26064}"/>
              </a:ext>
            </a:extLst>
          </p:cNvPr>
          <p:cNvSpPr txBox="1"/>
          <p:nvPr/>
        </p:nvSpPr>
        <p:spPr>
          <a:xfrm>
            <a:off x="14325600" y="3093503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başvururken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Firma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imza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ve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kaşesi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olmak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zorunda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komisyonu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imzası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</a:p>
        </p:txBody>
      </p:sp>
      <p:cxnSp>
        <p:nvCxnSpPr>
          <p:cNvPr id="15" name="Bağlayıcı: Dirsek 14">
            <a:extLst>
              <a:ext uri="{FF2B5EF4-FFF2-40B4-BE49-F238E27FC236}">
                <a16:creationId xmlns:a16="http://schemas.microsoft.com/office/drawing/2014/main" id="{FF6FA7C8-CBCF-CFE6-C7B7-2DF201957A13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4249400" y="1896608"/>
            <a:ext cx="1981200" cy="119689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8A47E10-A0CB-BA36-4C00-BEB8CDD26064}"/>
              </a:ext>
            </a:extLst>
          </p:cNvPr>
          <p:cNvSpPr txBox="1"/>
          <p:nvPr/>
        </p:nvSpPr>
        <p:spPr>
          <a:xfrm>
            <a:off x="14249400" y="399465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başvururken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cxnSp>
        <p:nvCxnSpPr>
          <p:cNvPr id="14" name="Bağlayıcı: Dirsek 13">
            <a:extLst>
              <a:ext uri="{FF2B5EF4-FFF2-40B4-BE49-F238E27FC236}">
                <a16:creationId xmlns:a16="http://schemas.microsoft.com/office/drawing/2014/main" id="{190E583F-C6CC-B40A-B45E-B634B0DC6478}"/>
              </a:ext>
            </a:extLst>
          </p:cNvPr>
          <p:cNvCxnSpPr>
            <a:cxnSpLocks/>
            <a:stCxn id="2" idx="3"/>
            <a:endCxn id="13" idx="0"/>
          </p:cNvCxnSpPr>
          <p:nvPr/>
        </p:nvCxnSpPr>
        <p:spPr>
          <a:xfrm>
            <a:off x="13868400" y="2658608"/>
            <a:ext cx="2286000" cy="133604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62235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1734800" y="3678584"/>
            <a:ext cx="54781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başvururken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başvururken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firma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bilgilerine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imza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ve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kaşesine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yok.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komisyonu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imzası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bitişinde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firma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bilgileri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imza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ve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kaşe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defteri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teslim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edilirken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getirilecek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DM Sans" pitchFamily="2" charset="0"/>
              </a:rPr>
              <a:t>tek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belge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yaptığınız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firmada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bırakmayınız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</a:t>
            </a:r>
          </a:p>
        </p:txBody>
      </p:sp>
      <p:cxnSp>
        <p:nvCxnSpPr>
          <p:cNvPr id="15" name="Bağlayıcı: Dirsek 14">
            <a:extLst>
              <a:ext uri="{FF2B5EF4-FFF2-40B4-BE49-F238E27FC236}">
                <a16:creationId xmlns:a16="http://schemas.microsoft.com/office/drawing/2014/main" id="{2B38C847-A14D-523A-ACB1-DB7F9AA0F4E4}"/>
              </a:ext>
            </a:extLst>
          </p:cNvPr>
          <p:cNvCxnSpPr>
            <a:cxnSpLocks/>
            <a:stCxn id="3" idx="3"/>
            <a:endCxn id="4" idx="0"/>
          </p:cNvCxnSpPr>
          <p:nvPr/>
        </p:nvCxnSpPr>
        <p:spPr>
          <a:xfrm>
            <a:off x="7239000" y="3420608"/>
            <a:ext cx="7234859" cy="25797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62235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1963400" y="3678916"/>
            <a:ext cx="54781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başlangıcında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Firma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kaşe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ve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imzası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Firmadan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ücret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almayacak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öğrenciler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orta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kısmı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alacak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öğrenciler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alt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kısmı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dolduracak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kamu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kurumunda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yapılacaksa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bu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belgeye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ihtiyaç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yok. </a:t>
            </a:r>
          </a:p>
        </p:txBody>
      </p:sp>
      <p:cxnSp>
        <p:nvCxnSpPr>
          <p:cNvPr id="13" name="Bağlayıcı: Dirsek 12">
            <a:extLst>
              <a:ext uri="{FF2B5EF4-FFF2-40B4-BE49-F238E27FC236}">
                <a16:creationId xmlns:a16="http://schemas.microsoft.com/office/drawing/2014/main" id="{2731539A-EA86-5C68-6F43-F28A4CB1A1A6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10134600" y="4182608"/>
            <a:ext cx="1828800" cy="151224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0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62235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3493604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FF0000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1807686" y="3643676"/>
            <a:ext cx="54781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başlangıcında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takviminde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yapılan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günleri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yuvarlak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içine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alınız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</a:p>
        </p:txBody>
      </p:sp>
      <p:cxnSp>
        <p:nvCxnSpPr>
          <p:cNvPr id="13" name="Bağlayıcı: Dirsek 12">
            <a:extLst>
              <a:ext uri="{FF2B5EF4-FFF2-40B4-BE49-F238E27FC236}">
                <a16:creationId xmlns:a16="http://schemas.microsoft.com/office/drawing/2014/main" id="{2731539A-EA86-5C68-6F43-F28A4CB1A1A6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353338" y="4674728"/>
            <a:ext cx="7454348" cy="24390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3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62235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3493604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FF0000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2039600" y="4604891"/>
            <a:ext cx="5478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başlangıcında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</a:p>
        </p:txBody>
      </p:sp>
      <p:cxnSp>
        <p:nvCxnSpPr>
          <p:cNvPr id="13" name="Bağlayıcı: Dirsek 12">
            <a:extLst>
              <a:ext uri="{FF2B5EF4-FFF2-40B4-BE49-F238E27FC236}">
                <a16:creationId xmlns:a16="http://schemas.microsoft.com/office/drawing/2014/main" id="{2731539A-EA86-5C68-6F43-F28A4CB1A1A6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7239000" y="5143500"/>
            <a:ext cx="4800600" cy="53860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62235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3493604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Programı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2039600" y="4604891"/>
            <a:ext cx="54781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başlangıcında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Dönem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içi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yapılması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durumunda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</a:p>
        </p:txBody>
      </p:sp>
      <p:cxnSp>
        <p:nvCxnSpPr>
          <p:cNvPr id="13" name="Bağlayıcı: Dirsek 12">
            <a:extLst>
              <a:ext uri="{FF2B5EF4-FFF2-40B4-BE49-F238E27FC236}">
                <a16:creationId xmlns:a16="http://schemas.microsoft.com/office/drawing/2014/main" id="{2731539A-EA86-5C68-6F43-F28A4CB1A1A6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5105400" y="5635943"/>
            <a:ext cx="6934200" cy="8029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8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62235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3493604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FF0000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2039600" y="4604891"/>
            <a:ext cx="5478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başlangıcında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takvimi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yazokulu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da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bütünleme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haftasına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denk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geliyorsa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</a:p>
        </p:txBody>
      </p:sp>
      <p:cxnSp>
        <p:nvCxnSpPr>
          <p:cNvPr id="13" name="Bağlayıcı: Dirsek 12">
            <a:extLst>
              <a:ext uri="{FF2B5EF4-FFF2-40B4-BE49-F238E27FC236}">
                <a16:creationId xmlns:a16="http://schemas.microsoft.com/office/drawing/2014/main" id="{2731539A-EA86-5C68-6F43-F28A4CB1A1A6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9525000" y="5882164"/>
            <a:ext cx="2514600" cy="13187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3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62235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3493604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FF0000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1887200" y="4552210"/>
            <a:ext cx="5554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başlangıcında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Cumartesi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Pazar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yapmak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isteyen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öğrenciler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için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Firmanın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yarım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gün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çalışması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kabul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edilmemektedir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</a:p>
        </p:txBody>
      </p:sp>
      <p:cxnSp>
        <p:nvCxnSpPr>
          <p:cNvPr id="13" name="Bağlayıcı: Dirsek 12">
            <a:extLst>
              <a:ext uri="{FF2B5EF4-FFF2-40B4-BE49-F238E27FC236}">
                <a16:creationId xmlns:a16="http://schemas.microsoft.com/office/drawing/2014/main" id="{2731539A-EA86-5C68-6F43-F28A4CB1A1A6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10797208" y="7599198"/>
            <a:ext cx="3867151" cy="36204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53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59788" y="4849176"/>
            <a:ext cx="8768423" cy="693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STAJ UYGULAMA ESASLARI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103383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(STAJ BİTİŞİNDE!)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3493604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1771242" y="4618141"/>
            <a:ext cx="5554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DM Sans" pitchFamily="2" charset="0"/>
              </a:rPr>
              <a:t>FİRMA KAŞE/İMZA</a:t>
            </a:r>
          </a:p>
        </p:txBody>
      </p:sp>
    </p:spTree>
    <p:extLst>
      <p:ext uri="{BB962C8B-B14F-4D97-AF65-F5344CB8AC3E}">
        <p14:creationId xmlns:p14="http://schemas.microsoft.com/office/powerpoint/2010/main" val="6617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155961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(STAJ DEFTERİ TESLİMİNDEKİ TEK BELGE!)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3493604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1887200" y="4552210"/>
            <a:ext cx="55543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DM Sans" pitchFamily="2" charset="0"/>
              </a:rPr>
              <a:t>STAJ KOMİSYONU İMZA</a:t>
            </a:r>
          </a:p>
        </p:txBody>
      </p:sp>
    </p:spTree>
    <p:extLst>
      <p:ext uri="{BB962C8B-B14F-4D97-AF65-F5344CB8AC3E}">
        <p14:creationId xmlns:p14="http://schemas.microsoft.com/office/powerpoint/2010/main" val="14486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1638300"/>
            <a:ext cx="16230600" cy="15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yapacak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tarafından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evraklarının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başlamadan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10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gün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erken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30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gün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önce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Ofisine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teslim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edilmesi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gerekmektedir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399D342-320F-07D7-208A-E89140A41C9F}"/>
              </a:ext>
            </a:extLst>
          </p:cNvPr>
          <p:cNvSpPr txBox="1"/>
          <p:nvPr/>
        </p:nvSpPr>
        <p:spPr>
          <a:xfrm>
            <a:off x="1028700" y="5143500"/>
            <a:ext cx="16230600" cy="209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belgelerinin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tesliminden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önce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Komisyonu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tarafından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belgelerin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kontrolü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sağlanır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Uygun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bulunması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halinde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belgelerini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Ofisine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teslim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edebilir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34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1638300"/>
            <a:ext cx="16230600" cy="10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imzalı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mühürlü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Formu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ile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işyerinde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başlar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399D342-320F-07D7-208A-E89140A41C9F}"/>
              </a:ext>
            </a:extLst>
          </p:cNvPr>
          <p:cNvSpPr txBox="1"/>
          <p:nvPr/>
        </p:nvSpPr>
        <p:spPr>
          <a:xfrm>
            <a:off x="1028700" y="3771900"/>
            <a:ext cx="16230600" cy="10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web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sitesinde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bulunan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Defteri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formatına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uygun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şekilde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defterini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hazırlar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7B6F5F2B-6AFE-E2A4-6268-0502A1656419}"/>
              </a:ext>
            </a:extLst>
          </p:cNvPr>
          <p:cNvSpPr txBox="1"/>
          <p:nvPr/>
        </p:nvSpPr>
        <p:spPr>
          <a:xfrm>
            <a:off x="1058517" y="5905500"/>
            <a:ext cx="16230600" cy="3125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defteri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ile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FR-0286-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Sicil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Formu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(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Okul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tarafından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size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iletilen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mühürlü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form)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bitiminden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geç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1 ay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içinde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komisyonuna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teslim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edilmelidir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bitiminden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geç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1 ay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içinde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komisyonuna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teslim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edilmeyen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defterler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yönetmelik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gereği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teslim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alınmayacaktır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290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7529" y="4848102"/>
            <a:ext cx="13532941" cy="69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STAJ BELGELERİ VE SIK YAPILAN HATALAR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26947" y="4848102"/>
            <a:ext cx="12034106" cy="69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FR-0284 SGK ZORUNLU STAJ FORMU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8433" y="277813"/>
            <a:ext cx="13271133" cy="973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6566" y="137663"/>
            <a:ext cx="14134869" cy="10011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8657" y="4514727"/>
            <a:ext cx="12210685" cy="1362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FR-0285-GENEL SAĞLIK SİGORTASI BEYAN VE TAAHHÜT FORMU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3371" y="317506"/>
            <a:ext cx="15501258" cy="9651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1638300"/>
            <a:ext cx="16230600" cy="15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Elektronik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Haberleşme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Mühendisliği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Bölümü’nde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Mesleki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üzere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2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mevcuttur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her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da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30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iş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gününden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oluşmaktadır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9AE1C55C-5779-C47F-1677-A3DC4EBBF3AA}"/>
              </a:ext>
            </a:extLst>
          </p:cNvPr>
          <p:cNvSpPr txBox="1"/>
          <p:nvPr/>
        </p:nvSpPr>
        <p:spPr>
          <a:xfrm>
            <a:off x="1028700" y="4305300"/>
            <a:ext cx="16230600" cy="10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Önce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yapılması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zorunludur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yapılmadan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mesleki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yapılması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mümkün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değildir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AF33DA3-D8A7-183C-DAD4-173991321603}"/>
              </a:ext>
            </a:extLst>
          </p:cNvPr>
          <p:cNvSpPr txBox="1"/>
          <p:nvPr/>
        </p:nvSpPr>
        <p:spPr>
          <a:xfrm>
            <a:off x="1051891" y="6459339"/>
            <a:ext cx="16230600" cy="15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Mesleki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öğrencinin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talep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etmesi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durumunda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10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günün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altına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düşmeyecek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şekilde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fazla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ikiye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bölünerek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yapılabilir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900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9034" y="1329710"/>
            <a:ext cx="17629932" cy="7627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8657" y="4848102"/>
            <a:ext cx="12210685" cy="69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5259">
                <a:solidFill>
                  <a:srgbClr val="222B57"/>
                </a:solidFill>
                <a:latin typeface="DM Sans Bold"/>
              </a:rPr>
              <a:t>FR-0286-STAJ SİCİL FORMU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35478" y="500087"/>
            <a:ext cx="14217043" cy="9535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9559" y="-86600"/>
            <a:ext cx="13528882" cy="1046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67336" y="4848102"/>
            <a:ext cx="14353328" cy="69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FR-1266 İŞSİZLİK FONU KATKISI BİLGİ FORMU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2488" y="85300"/>
            <a:ext cx="12483025" cy="1011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0453" y="441086"/>
            <a:ext cx="16507095" cy="940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67336" y="4848102"/>
            <a:ext cx="14353328" cy="69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STAJ TAKVİMİ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0205" y="624587"/>
            <a:ext cx="9133846" cy="90378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14126" y="2691338"/>
            <a:ext cx="8479089" cy="490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4951" y="5143500"/>
            <a:ext cx="15498099" cy="39599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67336" y="1133475"/>
            <a:ext cx="14370487" cy="470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5"/>
              </a:lnSpc>
            </a:pPr>
            <a:r>
              <a:rPr lang="en-US" sz="5265" dirty="0">
                <a:solidFill>
                  <a:srgbClr val="222B57"/>
                </a:solidFill>
                <a:latin typeface="DM Sans Bold"/>
              </a:rPr>
              <a:t>DİĞER BELGELER</a:t>
            </a:r>
          </a:p>
          <a:p>
            <a:pPr marL="1136925" lvl="1" indent="-568462">
              <a:lnSpc>
                <a:spcPts val="5265"/>
              </a:lnSpc>
              <a:buFont typeface="Arial"/>
              <a:buChar char="•"/>
            </a:pPr>
            <a:r>
              <a:rPr lang="en-US" sz="5265" dirty="0">
                <a:solidFill>
                  <a:srgbClr val="222B57"/>
                </a:solidFill>
                <a:latin typeface="DM Sans Bold"/>
              </a:rPr>
              <a:t>NÜFUS CÜZDANI FOTOKOPİSİ</a:t>
            </a:r>
          </a:p>
          <a:p>
            <a:pPr marL="1136925" lvl="1" indent="-568462">
              <a:lnSpc>
                <a:spcPts val="5265"/>
              </a:lnSpc>
              <a:buFont typeface="Arial"/>
              <a:buChar char="•"/>
            </a:pPr>
            <a:r>
              <a:rPr lang="en-US" sz="5265" dirty="0">
                <a:solidFill>
                  <a:srgbClr val="222B57"/>
                </a:solidFill>
                <a:latin typeface="DM Sans Bold"/>
              </a:rPr>
              <a:t>YAZOKULU/BÜTÜNLEME BEYANNAMESİ</a:t>
            </a:r>
          </a:p>
          <a:p>
            <a:pPr marL="1136925" lvl="1" indent="-568462">
              <a:lnSpc>
                <a:spcPts val="5265"/>
              </a:lnSpc>
              <a:buFont typeface="Arial"/>
              <a:buChar char="•"/>
            </a:pPr>
            <a:r>
              <a:rPr lang="en-US" sz="5265" dirty="0">
                <a:solidFill>
                  <a:srgbClr val="222B57"/>
                </a:solidFill>
                <a:latin typeface="DM Sans Bold"/>
              </a:rPr>
              <a:t>CUMARTESİ VE PAZAR TAM GÜN ÇALIŞMA YAZISI</a:t>
            </a:r>
          </a:p>
          <a:p>
            <a:pPr>
              <a:lnSpc>
                <a:spcPts val="5265"/>
              </a:lnSpc>
            </a:pPr>
            <a:endParaRPr lang="en-US" sz="5265" dirty="0">
              <a:solidFill>
                <a:srgbClr val="222B57"/>
              </a:solidFill>
              <a:latin typeface="DM Sans Bold"/>
            </a:endParaRPr>
          </a:p>
          <a:p>
            <a:pPr algn="ctr">
              <a:lnSpc>
                <a:spcPts val="5265"/>
              </a:lnSpc>
              <a:spcBef>
                <a:spcPct val="0"/>
              </a:spcBef>
            </a:pPr>
            <a:endParaRPr lang="en-US" sz="5265" dirty="0">
              <a:solidFill>
                <a:srgbClr val="222B57"/>
              </a:solidFill>
              <a:latin typeface="DM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1638300"/>
            <a:ext cx="16230600" cy="10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stajının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olduğunu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ispatlamak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için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dekanlıktan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belgesi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alabilir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C36A2-22C5-59BB-7D9A-2C766D660E4E}"/>
              </a:ext>
            </a:extLst>
          </p:cNvPr>
          <p:cNvSpPr txBox="1"/>
          <p:nvPr/>
        </p:nvSpPr>
        <p:spPr>
          <a:xfrm>
            <a:off x="947530" y="3619500"/>
            <a:ext cx="16230600" cy="209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stajlarını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aynı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firmada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yapabilirler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Aynı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firmada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mesleki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farklı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departmanda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yapılmalıdır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defterinin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farklı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mühendise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imzalatılması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gereklidir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C6C610D-479E-7D75-0407-F07A5B74921F}"/>
              </a:ext>
            </a:extLst>
          </p:cNvPr>
          <p:cNvSpPr txBox="1"/>
          <p:nvPr/>
        </p:nvSpPr>
        <p:spPr>
          <a:xfrm>
            <a:off x="940904" y="6626622"/>
            <a:ext cx="16230600" cy="209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Öğrencilerin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mühendis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tarafından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mesleki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ise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bölümümüz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ile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b="1" dirty="0" err="1">
                <a:solidFill>
                  <a:srgbClr val="222B57"/>
                </a:solidFill>
                <a:latin typeface="DM Sans"/>
              </a:rPr>
              <a:t>benzer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akademik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disiplinden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mezun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(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Elektrik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Bilgisayar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vb.)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mühendis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tarafından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imzalanmalıdır</a:t>
            </a:r>
            <a:endParaRPr lang="en-US" sz="4800" dirty="0">
              <a:solidFill>
                <a:srgbClr val="222B57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6744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6057" y="1133475"/>
            <a:ext cx="14915887" cy="7363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924" lvl="1" indent="-568462">
              <a:lnSpc>
                <a:spcPts val="5265"/>
              </a:lnSpc>
              <a:buFont typeface="Arial"/>
              <a:buChar char="•"/>
            </a:pP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sürecine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ve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gerekli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belgelere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ilişkin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tüm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bilgilere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bölüm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sayfası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https://ehm.yildiz.edu.tr/ogrenci/staj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üzerinden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ulaşabilirsiniz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.</a:t>
            </a:r>
          </a:p>
          <a:p>
            <a:pPr marL="1136924" lvl="1" indent="-568462">
              <a:lnSpc>
                <a:spcPts val="5265"/>
              </a:lnSpc>
              <a:buFont typeface="Arial"/>
              <a:buChar char="•"/>
            </a:pP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Ayrıca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ile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ilgili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sorularınızı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komisyon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çalışma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saatleri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içerisinde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ilgili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komisyon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üyesine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sorabilirsiniz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.</a:t>
            </a:r>
          </a:p>
          <a:p>
            <a:pPr>
              <a:lnSpc>
                <a:spcPts val="5265"/>
              </a:lnSpc>
            </a:pPr>
            <a:endParaRPr lang="en-US" sz="5265" dirty="0">
              <a:solidFill>
                <a:srgbClr val="222B57"/>
              </a:solidFill>
              <a:latin typeface="DM Sans Bold"/>
            </a:endParaRPr>
          </a:p>
          <a:p>
            <a:pPr>
              <a:lnSpc>
                <a:spcPts val="5265"/>
              </a:lnSpc>
            </a:pPr>
            <a:endParaRPr lang="en-US" sz="5265" dirty="0">
              <a:solidFill>
                <a:srgbClr val="222B57"/>
              </a:solidFill>
              <a:latin typeface="DM Sans Bold"/>
            </a:endParaRPr>
          </a:p>
          <a:p>
            <a:pPr>
              <a:lnSpc>
                <a:spcPts val="5265"/>
              </a:lnSpc>
            </a:pPr>
            <a:endParaRPr lang="en-US" sz="5265" dirty="0">
              <a:solidFill>
                <a:srgbClr val="222B57"/>
              </a:solidFill>
              <a:latin typeface="DM Sans Bold"/>
            </a:endParaRPr>
          </a:p>
          <a:p>
            <a:pPr algn="ctr">
              <a:lnSpc>
                <a:spcPts val="5265"/>
              </a:lnSpc>
              <a:spcBef>
                <a:spcPct val="0"/>
              </a:spcBef>
            </a:pPr>
            <a:r>
              <a:rPr lang="en-US" sz="5265" dirty="0">
                <a:solidFill>
                  <a:srgbClr val="222B57"/>
                </a:solidFill>
                <a:latin typeface="DM Sans Bold"/>
              </a:rPr>
              <a:t>SORU-CEVAP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3127961"/>
            <a:ext cx="16230600" cy="209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akademik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tatillerde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Resmi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tatil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günlerinde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Pazar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günleri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(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yapılacak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iş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yerinde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iş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günü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olarak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sayılmıyorsa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)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çalışmalar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süresi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olarak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kabul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edilmez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399D342-320F-07D7-208A-E89140A41C9F}"/>
              </a:ext>
            </a:extLst>
          </p:cNvPr>
          <p:cNvSpPr txBox="1"/>
          <p:nvPr/>
        </p:nvSpPr>
        <p:spPr>
          <a:xfrm>
            <a:off x="1028700" y="5617139"/>
            <a:ext cx="16230600" cy="15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Ancak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haftada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(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Cumartesi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Pazar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dahil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)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3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serbest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tam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iş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bulunan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eğitim-öğretim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ile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birlikte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yapabilir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C8A92BD-E801-BBF5-E773-60EEB6D8A7ED}"/>
              </a:ext>
            </a:extLst>
          </p:cNvPr>
          <p:cNvSpPr txBox="1"/>
          <p:nvPr/>
        </p:nvSpPr>
        <p:spPr>
          <a:xfrm>
            <a:off x="1028700" y="7575137"/>
            <a:ext cx="16230600" cy="15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>
                <a:solidFill>
                  <a:srgbClr val="222B57"/>
                </a:solidFill>
                <a:latin typeface="DM Sans"/>
              </a:rPr>
              <a:t>Bu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belirlemede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Bitirme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Çalışması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Çok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Disiplinli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Tasarım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Projesi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Tasarım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Projesi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dersleri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dikkate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alınmayacaktır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7051B6-5525-BE1B-C7BA-29AAEC60E9E6}"/>
              </a:ext>
            </a:extLst>
          </p:cNvPr>
          <p:cNvSpPr txBox="1"/>
          <p:nvPr/>
        </p:nvSpPr>
        <p:spPr>
          <a:xfrm>
            <a:off x="1028700" y="1638300"/>
            <a:ext cx="16230600" cy="10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erken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4.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yarıyılı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takip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eden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tatilinde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2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1638300"/>
            <a:ext cx="16230600" cy="209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Yarıyıl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sonu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dönemlerinde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sınavlarının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olduğu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günlerde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yapamazlar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Bu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kurallar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okulu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öğretimi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için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de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geçerlidir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399D342-320F-07D7-208A-E89140A41C9F}"/>
              </a:ext>
            </a:extLst>
          </p:cNvPr>
          <p:cNvSpPr txBox="1"/>
          <p:nvPr/>
        </p:nvSpPr>
        <p:spPr>
          <a:xfrm>
            <a:off x="1028700" y="5143500"/>
            <a:ext cx="16230600" cy="3125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Mezuniyet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için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sadece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bitirme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çalışması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kalan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hariç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vize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final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dönemlerinde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yapılamaz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ve/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veya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mezuniyet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sınavına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girmeyeceğini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başkanlığına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eden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ilgili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dönemlerinde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yapabilir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Bu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kurallar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okulu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öğretimi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için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de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geçerlidir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05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3399D342-320F-07D7-208A-E89140A41C9F}"/>
              </a:ext>
            </a:extLst>
          </p:cNvPr>
          <p:cNvSpPr txBox="1"/>
          <p:nvPr/>
        </p:nvSpPr>
        <p:spPr>
          <a:xfrm>
            <a:off x="762000" y="1257300"/>
            <a:ext cx="16230600" cy="261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İsteyen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Olmayan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yapabilirler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Olmayan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öğrencinin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ilgili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yarıyıl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veya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okulundaki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ders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programı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dikkate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alınarak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dersinin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/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sınavının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olmadığı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günlerde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haftada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üç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tam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iş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olarak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6DBF2A17-E48A-22DA-2943-5317BD2A4609}"/>
              </a:ext>
            </a:extLst>
          </p:cNvPr>
          <p:cNvSpPr txBox="1"/>
          <p:nvPr/>
        </p:nvSpPr>
        <p:spPr>
          <a:xfrm>
            <a:off x="762000" y="5143500"/>
            <a:ext cx="16230600" cy="209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Olmayan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20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iş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süreyle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bölümlerdeki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lisans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öğretiminin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özelliklerine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gereklerine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göre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“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Uygulama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Esasları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”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çerçevesinde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gerçekleştirilir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369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3399D342-320F-07D7-208A-E89140A41C9F}"/>
              </a:ext>
            </a:extLst>
          </p:cNvPr>
          <p:cNvSpPr txBox="1"/>
          <p:nvPr/>
        </p:nvSpPr>
        <p:spPr>
          <a:xfrm>
            <a:off x="914400" y="1505132"/>
            <a:ext cx="16230600" cy="3638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Olmayan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Staj’da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geçirdiği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20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iş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fazlası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süreyi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Elektronik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 Haberleşme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Mühendisliği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Uygulama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Esasları’na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uygun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şekilde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hazırlanan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defterini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bitiminden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geç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1 ay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içinde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teslim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etmeleri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Komisyonu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tarafından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uygun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görülmesi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durumunda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veya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Mesleki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yerine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saydırabilir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0F6EEBC-C0A0-9231-00D5-E08E53BC900C}"/>
              </a:ext>
            </a:extLst>
          </p:cNvPr>
          <p:cNvSpPr txBox="1"/>
          <p:nvPr/>
        </p:nvSpPr>
        <p:spPr>
          <a:xfrm>
            <a:off x="914400" y="5905500"/>
            <a:ext cx="16230600" cy="10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Olmayan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Staj’ların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yapılmasında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diğer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yapılmış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şartı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aranmaz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2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1638300"/>
            <a:ext cx="16230600" cy="209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Olmayan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çalışmaları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için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defteri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yazılmaz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(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eğer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veya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mesleki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saydırılmayacaksa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)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Komisyonu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tarafından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değerlendirmeye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tabi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tutulmaz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4E244C6E-3173-E3AA-8B2A-8A3A3B783E79}"/>
              </a:ext>
            </a:extLst>
          </p:cNvPr>
          <p:cNvSpPr txBox="1"/>
          <p:nvPr/>
        </p:nvSpPr>
        <p:spPr>
          <a:xfrm>
            <a:off x="838200" y="5143500"/>
            <a:ext cx="16230600" cy="15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Olmayan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4.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yarıyılın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sona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ermesinden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itibaren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tüm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Eğitim-Öğretim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süresince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akademik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tatillerde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yapılabilir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09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1313</Words>
  <Application>Microsoft Office PowerPoint</Application>
  <PresentationFormat>Özel</PresentationFormat>
  <Paragraphs>157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DM Sans Bold</vt:lpstr>
      <vt:lpstr>DM Sans</vt:lpstr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Clean Thesis Defense Presentation Kopyası</dc:title>
  <cp:lastModifiedBy>Emir ASLANDOĞAN</cp:lastModifiedBy>
  <cp:revision>6</cp:revision>
  <dcterms:created xsi:type="dcterms:W3CDTF">2006-08-16T00:00:00Z</dcterms:created>
  <dcterms:modified xsi:type="dcterms:W3CDTF">2023-05-30T11:49:32Z</dcterms:modified>
  <dc:identifier>DAFkHEtgsAQ</dc:identifier>
</cp:coreProperties>
</file>